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421" r:id="rId3"/>
    <p:sldId id="258" r:id="rId4"/>
    <p:sldId id="422" r:id="rId5"/>
    <p:sldId id="423" r:id="rId6"/>
    <p:sldId id="424" r:id="rId7"/>
    <p:sldId id="425" r:id="rId8"/>
    <p:sldId id="426" r:id="rId9"/>
    <p:sldId id="427" r:id="rId10"/>
    <p:sldId id="42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8"/>
    <p:restoredTop sz="94677"/>
  </p:normalViewPr>
  <p:slideViewPr>
    <p:cSldViewPr>
      <p:cViewPr varScale="1">
        <p:scale>
          <a:sx n="106" d="100"/>
          <a:sy n="106" d="100"/>
        </p:scale>
        <p:origin x="74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C0CBE-6497-4D5B-A116-F57237C46587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D739-CAC6-4F24-AAF0-00C77C131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8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6449"/>
            <a:ext cx="9144000" cy="18026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08" y="4797152"/>
            <a:ext cx="665678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358011" y="-59234"/>
            <a:ext cx="4358005" cy="2189357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213995" y="-59233"/>
            <a:ext cx="2160000" cy="1085132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5216" y="0"/>
            <a:ext cx="6638782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Content Placeholder 1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21-22 July 2018 </a:t>
            </a:r>
          </a:p>
          <a:p>
            <a:r>
              <a:rPr lang="en-GB" dirty="0"/>
              <a:t>Henry de Vries &amp; Kenneth Mayer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STI 2018</a:t>
            </a:r>
            <a:br>
              <a:rPr lang="en-GB" dirty="0"/>
            </a:br>
            <a:r>
              <a:rPr lang="en-GB" sz="4000" i="1" dirty="0"/>
              <a:t>Understanding and Addressing </a:t>
            </a:r>
            <a:br>
              <a:rPr lang="en-GB" sz="4000" i="1" dirty="0"/>
            </a:br>
            <a:r>
              <a:rPr lang="en-GB" sz="4000" i="1" dirty="0"/>
              <a:t>the HIV and STI </a:t>
            </a:r>
            <a:r>
              <a:rPr lang="en-GB" sz="4000" i="1" dirty="0" err="1"/>
              <a:t>Syndemics</a:t>
            </a:r>
            <a:r>
              <a:rPr lang="en-GB" sz="4000" i="1" dirty="0"/>
              <a:t/>
            </a:r>
            <a:br>
              <a:rPr lang="en-GB" sz="4000" i="1" dirty="0"/>
            </a:br>
            <a:r>
              <a:rPr lang="en-GB" sz="8900" b="1" i="1" dirty="0"/>
              <a:t>Call to action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03329-2834-2545-931E-B40ED034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to action 8 HIV STI </a:t>
            </a:r>
            <a:r>
              <a:rPr lang="en-US" dirty="0" err="1"/>
              <a:t>syndemics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CB5F03D-F0EE-2348-A0E0-52B9E372D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924" b="13097"/>
          <a:stretch/>
        </p:blipFill>
        <p:spPr>
          <a:xfrm>
            <a:off x="611560" y="2372068"/>
            <a:ext cx="3480130" cy="237626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1EE212-54BB-E14A-AE1D-58A8D0B4B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6" t="11373" r="13525" b="10041"/>
          <a:stretch/>
        </p:blipFill>
        <p:spPr>
          <a:xfrm>
            <a:off x="5377794" y="2372068"/>
            <a:ext cx="3107422" cy="237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34DD37-9E08-B540-A709-7D1B6C06A8C4}"/>
              </a:ext>
            </a:extLst>
          </p:cNvPr>
          <p:cNvSpPr txBox="1"/>
          <p:nvPr/>
        </p:nvSpPr>
        <p:spPr>
          <a:xfrm>
            <a:off x="616550" y="1772816"/>
            <a:ext cx="347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From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83F690-73DB-C542-A234-E547943A5697}"/>
              </a:ext>
            </a:extLst>
          </p:cNvPr>
          <p:cNvSpPr txBox="1"/>
          <p:nvPr/>
        </p:nvSpPr>
        <p:spPr>
          <a:xfrm>
            <a:off x="5377794" y="1772816"/>
            <a:ext cx="310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 opportunity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305CBB-00D1-044B-9C71-799D4A240471}"/>
              </a:ext>
            </a:extLst>
          </p:cNvPr>
          <p:cNvSpPr txBox="1"/>
          <p:nvPr/>
        </p:nvSpPr>
        <p:spPr>
          <a:xfrm>
            <a:off x="899592" y="5343910"/>
            <a:ext cx="734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Thank you and have a great week in Amsterdam</a:t>
            </a:r>
          </a:p>
        </p:txBody>
      </p:sp>
    </p:spTree>
    <p:extLst>
      <p:ext uri="{BB962C8B-B14F-4D97-AF65-F5344CB8AC3E}">
        <p14:creationId xmlns:p14="http://schemas.microsoft.com/office/powerpoint/2010/main" val="12297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86D1C-9B18-D645-8368-0C5DFB67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5624C-F310-5048-9850-546F246A5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received money or goods for research, advice or presentations from:</a:t>
            </a:r>
          </a:p>
          <a:p>
            <a:r>
              <a:rPr lang="en-US" dirty="0" err="1"/>
              <a:t>Medigene</a:t>
            </a:r>
            <a:endParaRPr lang="en-US" dirty="0"/>
          </a:p>
          <a:p>
            <a:r>
              <a:rPr lang="en-US" dirty="0"/>
              <a:t>Gilead</a:t>
            </a:r>
          </a:p>
          <a:p>
            <a:r>
              <a:rPr lang="en-US" dirty="0"/>
              <a:t>MSD</a:t>
            </a:r>
          </a:p>
          <a:p>
            <a:r>
              <a:rPr lang="en-US" dirty="0" err="1"/>
              <a:t>Abott</a:t>
            </a:r>
            <a:endParaRPr lang="en-US" dirty="0"/>
          </a:p>
          <a:p>
            <a:r>
              <a:rPr lang="en-US" dirty="0"/>
              <a:t>Janssen</a:t>
            </a:r>
          </a:p>
          <a:p>
            <a:r>
              <a:rPr lang="en-US" dirty="0"/>
              <a:t>Novartis</a:t>
            </a:r>
          </a:p>
        </p:txBody>
      </p:sp>
    </p:spTree>
    <p:extLst>
      <p:ext uri="{BB962C8B-B14F-4D97-AF65-F5344CB8AC3E}">
        <p14:creationId xmlns:p14="http://schemas.microsoft.com/office/powerpoint/2010/main" val="30721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/>
              <a:t>Call to action 1</a:t>
            </a:r>
            <a:br>
              <a:rPr lang="en-GB" sz="2200" dirty="0"/>
            </a:br>
            <a:r>
              <a:rPr lang="en-GB" sz="3200" dirty="0"/>
              <a:t>Need for sound global STI epidemiology data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3998" cy="5112568"/>
          </a:xfrm>
        </p:spPr>
        <p:txBody>
          <a:bodyPr>
            <a:normAutofit/>
          </a:bodyPr>
          <a:lstStyle/>
          <a:p>
            <a:r>
              <a:rPr lang="en-GB" sz="2000" dirty="0"/>
              <a:t>To monitor programs and to prioritize</a:t>
            </a:r>
          </a:p>
          <a:p>
            <a:endParaRPr lang="en-GB" sz="2000" dirty="0"/>
          </a:p>
          <a:p>
            <a:r>
              <a:rPr lang="en-GB" sz="2000" dirty="0"/>
              <a:t>Not only from L/MIC but also for the EU region (Andrew Amato)</a:t>
            </a:r>
          </a:p>
          <a:p>
            <a:endParaRPr lang="en-GB" sz="2000" dirty="0"/>
          </a:p>
          <a:p>
            <a:r>
              <a:rPr lang="en-GB" sz="2000" dirty="0"/>
              <a:t>Key populations trans feminine &gt; trans masculine &gt; non-binary persons (</a:t>
            </a:r>
            <a:r>
              <a:rPr lang="en-GB" sz="2000" dirty="0" err="1"/>
              <a:t>Adhina</a:t>
            </a:r>
            <a:r>
              <a:rPr lang="en-GB" sz="2000" dirty="0"/>
              <a:t> </a:t>
            </a:r>
            <a:r>
              <a:rPr lang="en-GB" sz="2000" dirty="0" err="1"/>
              <a:t>Aher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Heterogeneity of HIV/STI incidence among migrants (Julia del </a:t>
            </a:r>
            <a:r>
              <a:rPr lang="en-GB" sz="2000" dirty="0" err="1"/>
              <a:t>Amo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72% of MSM and 50% of </a:t>
            </a:r>
            <a:r>
              <a:rPr lang="en-GB" sz="2000" dirty="0" err="1"/>
              <a:t>heterox</a:t>
            </a:r>
            <a:r>
              <a:rPr lang="en-GB" sz="2000" dirty="0"/>
              <a:t> migrants acquire HIV post migration.</a:t>
            </a:r>
          </a:p>
          <a:p>
            <a:endParaRPr lang="en-GB" sz="2000" dirty="0"/>
          </a:p>
          <a:p>
            <a:r>
              <a:rPr lang="en-GB" sz="2000" dirty="0"/>
              <a:t>Only have numerator data, so the size of, and burden for key populations are unknown (Kyle Bernstein)</a:t>
            </a:r>
          </a:p>
        </p:txBody>
      </p:sp>
    </p:spTree>
    <p:extLst>
      <p:ext uri="{BB962C8B-B14F-4D97-AF65-F5344CB8AC3E}">
        <p14:creationId xmlns:p14="http://schemas.microsoft.com/office/powerpoint/2010/main" val="16312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B58E9-E86C-F74B-9583-7CAC64DF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 to action 2</a:t>
            </a:r>
            <a:br>
              <a:rPr lang="en-US" dirty="0"/>
            </a:br>
            <a:r>
              <a:rPr lang="en-US" sz="3600" dirty="0"/>
              <a:t>Structural issues in STI/HIV program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65D13-20CF-C040-B9E2-82403F69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6832"/>
            <a:ext cx="9143998" cy="5112568"/>
          </a:xfrm>
        </p:spPr>
        <p:txBody>
          <a:bodyPr/>
          <a:lstStyle/>
          <a:p>
            <a:r>
              <a:rPr lang="en-US" sz="2200" dirty="0"/>
              <a:t>Legal, societal, stigma, </a:t>
            </a:r>
            <a:r>
              <a:rPr lang="en-US" sz="2200" dirty="0" err="1"/>
              <a:t>transfobia</a:t>
            </a:r>
            <a:r>
              <a:rPr lang="en-US" sz="2200" dirty="0"/>
              <a:t> issues</a:t>
            </a:r>
          </a:p>
          <a:p>
            <a:endParaRPr lang="en-US" sz="2200" dirty="0"/>
          </a:p>
          <a:p>
            <a:r>
              <a:rPr lang="en-US" sz="2200" dirty="0"/>
              <a:t>Tackle stigma towards key populations among health care workers/policy makers (Adam Bourne)</a:t>
            </a:r>
          </a:p>
          <a:p>
            <a:endParaRPr lang="en-US" sz="2200" dirty="0"/>
          </a:p>
          <a:p>
            <a:r>
              <a:rPr lang="en-US" sz="2200" dirty="0"/>
              <a:t>Roll back of sex work legality: criminalizing clients (Scandinavian model) is harmful to programs for sex workers (Kate Shannon)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3518B-8621-4048-9A1D-A8E05B81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 to action 3</a:t>
            </a:r>
            <a:br>
              <a:rPr lang="en-US" dirty="0"/>
            </a:br>
            <a:r>
              <a:rPr lang="en-US" sz="3600" dirty="0"/>
              <a:t>Breaking echelons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829E53-B8A6-7941-9BC3-ED22CEE3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Key populations </a:t>
            </a:r>
            <a:r>
              <a:rPr lang="en-US" sz="2200" dirty="0" err="1"/>
              <a:t>focussed</a:t>
            </a:r>
            <a:r>
              <a:rPr lang="en-US" sz="2200" dirty="0"/>
              <a:t> programs are less effective to tackle the many overlapping issues.</a:t>
            </a:r>
          </a:p>
          <a:p>
            <a:endParaRPr lang="en-US" sz="2200" dirty="0"/>
          </a:p>
          <a:p>
            <a:r>
              <a:rPr lang="en-US" sz="2200" dirty="0"/>
              <a:t>De-silo STD care and HIV care. </a:t>
            </a:r>
          </a:p>
          <a:p>
            <a:endParaRPr lang="en-US" sz="2200" dirty="0"/>
          </a:p>
          <a:p>
            <a:r>
              <a:rPr lang="en-US" sz="2200" dirty="0"/>
              <a:t>Synergy is needed on the provider level</a:t>
            </a:r>
          </a:p>
          <a:p>
            <a:endParaRPr lang="en-US" sz="2200" dirty="0"/>
          </a:p>
          <a:p>
            <a:r>
              <a:rPr lang="en-US" sz="2200" dirty="0" err="1"/>
              <a:t>PrEP</a:t>
            </a:r>
            <a:r>
              <a:rPr lang="en-US" sz="2200" dirty="0"/>
              <a:t> cohorts offer opportunities to assess new STI prevention strategies (Jean Michel Molina)</a:t>
            </a:r>
          </a:p>
        </p:txBody>
      </p:sp>
    </p:spTree>
    <p:extLst>
      <p:ext uri="{BB962C8B-B14F-4D97-AF65-F5344CB8AC3E}">
        <p14:creationId xmlns:p14="http://schemas.microsoft.com/office/powerpoint/2010/main" val="2255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8CCC8-18A8-9F41-844E-E8AB3DAD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 to action 4</a:t>
            </a:r>
            <a:br>
              <a:rPr lang="en-US" dirty="0"/>
            </a:br>
            <a:r>
              <a:rPr lang="en-US" sz="3600" dirty="0"/>
              <a:t>New biomedical interventions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CFBD6E-075B-E543-835B-353362B7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1"/>
            <a:ext cx="9143998" cy="5112568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Rectal microbicides effective against both HIV and STI transmission (Ian </a:t>
            </a:r>
            <a:r>
              <a:rPr lang="en-US" sz="2200" dirty="0" smtClean="0"/>
              <a:t>McGowan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r>
              <a:rPr lang="en-US" sz="2200" dirty="0"/>
              <a:t>Mouth gargle to prevent gonorrhoea transmission (Eric Chow)?</a:t>
            </a:r>
          </a:p>
          <a:p>
            <a:endParaRPr lang="en-US" sz="2200" dirty="0"/>
          </a:p>
          <a:p>
            <a:r>
              <a:rPr lang="en-US" sz="2200" dirty="0"/>
              <a:t>Better and more simple (serological) tests for syphilis (Ned Hook)</a:t>
            </a:r>
          </a:p>
          <a:p>
            <a:endParaRPr lang="en-US" sz="2200" dirty="0"/>
          </a:p>
          <a:p>
            <a:r>
              <a:rPr lang="en-US" sz="2200" dirty="0"/>
              <a:t>New treatment options for gonorrhoea urgently needed (Kim </a:t>
            </a:r>
            <a:r>
              <a:rPr lang="en-US" sz="2200" dirty="0" err="1"/>
              <a:t>Workowski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r>
              <a:rPr lang="en-US" sz="2200" dirty="0"/>
              <a:t>More research on LGV transmission for better prevention measures (Henry de Vries)</a:t>
            </a:r>
          </a:p>
          <a:p>
            <a:endParaRPr lang="en-US" sz="2200" dirty="0"/>
          </a:p>
          <a:p>
            <a:r>
              <a:rPr lang="en-US" sz="2200" dirty="0"/>
              <a:t>Universal HPV vaccination (Andrew </a:t>
            </a:r>
            <a:r>
              <a:rPr lang="en-US" sz="2200" dirty="0" err="1"/>
              <a:t>Grulich</a:t>
            </a:r>
            <a:r>
              <a:rPr lang="en-US" sz="2200" dirty="0"/>
              <a:t>)</a:t>
            </a:r>
          </a:p>
          <a:p>
            <a:r>
              <a:rPr lang="en-US" sz="2200" i="1" dirty="0"/>
              <a:t>N. meningitis </a:t>
            </a:r>
            <a:r>
              <a:rPr lang="en-US" sz="2200" dirty="0"/>
              <a:t>vaccination is effective against </a:t>
            </a:r>
            <a:r>
              <a:rPr lang="en-US" sz="2200" i="1" dirty="0"/>
              <a:t>N. gonorrhoeae </a:t>
            </a:r>
            <a:r>
              <a:rPr lang="en-US" sz="2200" dirty="0"/>
              <a:t>transmission</a:t>
            </a:r>
            <a:endParaRPr lang="en-US" sz="2200" i="1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567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E126B-36E8-ED40-BC76-8EB4BA51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0"/>
            <a:ext cx="6876254" cy="864000"/>
          </a:xfrm>
        </p:spPr>
        <p:txBody>
          <a:bodyPr>
            <a:noAutofit/>
          </a:bodyPr>
          <a:lstStyle/>
          <a:p>
            <a:r>
              <a:rPr lang="en-US" sz="2200" dirty="0"/>
              <a:t>Call to action 5 Emerging infections</a:t>
            </a:r>
            <a:br>
              <a:rPr lang="en-US" sz="2200" dirty="0"/>
            </a:br>
            <a:r>
              <a:rPr lang="en-US" sz="2800" dirty="0"/>
              <a:t>sexually </a:t>
            </a:r>
            <a:r>
              <a:rPr lang="en-US" sz="2800" dirty="0" err="1"/>
              <a:t>transMITTED</a:t>
            </a:r>
            <a:r>
              <a:rPr lang="en-US" sz="2800" dirty="0"/>
              <a:t> vs </a:t>
            </a:r>
            <a:br>
              <a:rPr lang="en-US" sz="2800" dirty="0"/>
            </a:br>
            <a:r>
              <a:rPr lang="en-US" sz="2800" dirty="0"/>
              <a:t>sexually </a:t>
            </a:r>
            <a:r>
              <a:rPr lang="en-US" sz="2800" dirty="0" err="1"/>
              <a:t>transMISSIBLE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DE0A3-90D9-5642-95B4-5DDEBF85C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268760"/>
            <a:ext cx="9143998" cy="5400601"/>
          </a:xfrm>
        </p:spPr>
        <p:txBody>
          <a:bodyPr>
            <a:noAutofit/>
          </a:bodyPr>
          <a:lstStyle/>
          <a:p>
            <a:r>
              <a:rPr lang="en-US" sz="2000" dirty="0"/>
              <a:t>Hepatitis C is a highly endemic STI among HIV+ MSM</a:t>
            </a:r>
          </a:p>
          <a:p>
            <a:pPr lvl="1"/>
            <a:r>
              <a:rPr lang="en-US" sz="2000" dirty="0"/>
              <a:t>Via HIV induced immune activation (Theo </a:t>
            </a:r>
            <a:r>
              <a:rPr lang="en-US" sz="2000" dirty="0" err="1"/>
              <a:t>Geijtenbeek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Ulcerative STI important risk factor (Maria </a:t>
            </a:r>
            <a:r>
              <a:rPr lang="en-US" sz="2000" dirty="0" err="1"/>
              <a:t>Prins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r>
              <a:rPr lang="en-US" sz="2000" dirty="0"/>
              <a:t>Hepatitis C starts to spread among HIV- MSM </a:t>
            </a:r>
            <a:r>
              <a:rPr lang="en-US" sz="2000" dirty="0" err="1"/>
              <a:t>PrEP</a:t>
            </a:r>
            <a:r>
              <a:rPr lang="en-US" sz="2000" dirty="0"/>
              <a:t> users</a:t>
            </a:r>
          </a:p>
          <a:p>
            <a:pPr lvl="1"/>
            <a:r>
              <a:rPr lang="en-US" sz="2000" dirty="0"/>
              <a:t>Mixing of HIV+ and HIV- sex partners?</a:t>
            </a:r>
          </a:p>
          <a:p>
            <a:pPr lvl="1"/>
            <a:endParaRPr lang="en-US" sz="2000" dirty="0"/>
          </a:p>
          <a:p>
            <a:r>
              <a:rPr lang="en-US" sz="2000" dirty="0" err="1"/>
              <a:t>TaSP</a:t>
            </a:r>
            <a:r>
              <a:rPr lang="en-US" sz="2000" dirty="0"/>
              <a:t> approach with DAA could eliminate hepatitis C among MSM</a:t>
            </a:r>
          </a:p>
          <a:p>
            <a:endParaRPr lang="en-US" sz="2000" dirty="0"/>
          </a:p>
          <a:p>
            <a:r>
              <a:rPr lang="en-US" sz="2000" dirty="0"/>
              <a:t>New pathogens (Kyle Bernstein): </a:t>
            </a:r>
          </a:p>
          <a:p>
            <a:pPr lvl="1"/>
            <a:r>
              <a:rPr lang="en-US" sz="2000" dirty="0"/>
              <a:t>Ebola virus and Zika virus require other prevention measures</a:t>
            </a:r>
          </a:p>
          <a:p>
            <a:r>
              <a:rPr lang="en-US" sz="2000" dirty="0"/>
              <a:t>Known pathogens: </a:t>
            </a:r>
          </a:p>
          <a:p>
            <a:pPr lvl="1"/>
            <a:r>
              <a:rPr lang="en-US" sz="2000" i="1" dirty="0"/>
              <a:t>N meningitis </a:t>
            </a:r>
            <a:r>
              <a:rPr lang="en-US" sz="2000" dirty="0"/>
              <a:t>deadly outbreak among HIV+ MSM (crowding?) </a:t>
            </a:r>
          </a:p>
          <a:p>
            <a:pPr lvl="1"/>
            <a:r>
              <a:rPr lang="en-US" sz="2000" dirty="0"/>
              <a:t>Shigella outbreaks among MSM populations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88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B4053-28F9-594B-82CB-B8C4BC9F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 to action 6</a:t>
            </a:r>
            <a:br>
              <a:rPr lang="en-US" dirty="0"/>
            </a:br>
            <a:r>
              <a:rPr lang="en-US" sz="4000" dirty="0"/>
              <a:t>Improved diagnostics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745AC7-CEF6-EA43-91B2-49D3FFBDA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Rapid test paradox: </a:t>
            </a:r>
            <a:r>
              <a:rPr lang="en-US" sz="2200" dirty="0" smtClean="0"/>
              <a:t>I</a:t>
            </a:r>
            <a:r>
              <a:rPr lang="en-US" sz="2200" dirty="0" smtClean="0"/>
              <a:t>f </a:t>
            </a:r>
            <a:r>
              <a:rPr lang="en-US" sz="2200" dirty="0"/>
              <a:t>return rate is &lt;65</a:t>
            </a:r>
            <a:r>
              <a:rPr lang="en-US" sz="2200" dirty="0" smtClean="0"/>
              <a:t>%, </a:t>
            </a:r>
            <a:r>
              <a:rPr lang="en-US" sz="2200" dirty="0"/>
              <a:t>more cases treated </a:t>
            </a:r>
            <a:r>
              <a:rPr lang="en-US" sz="2200" dirty="0" smtClean="0"/>
              <a:t>with a </a:t>
            </a:r>
            <a:r>
              <a:rPr lang="en-US" sz="2200" dirty="0" smtClean="0"/>
              <a:t>&lt;</a:t>
            </a:r>
            <a:r>
              <a:rPr lang="en-US" sz="2200" dirty="0"/>
              <a:t>65% </a:t>
            </a:r>
            <a:r>
              <a:rPr lang="en-US" sz="2200" dirty="0" err="1" smtClean="0"/>
              <a:t>sens.</a:t>
            </a:r>
            <a:r>
              <a:rPr lang="en-US" sz="2200" dirty="0" smtClean="0"/>
              <a:t> POC test than a 90</a:t>
            </a:r>
            <a:r>
              <a:rPr lang="en-US" sz="2200" dirty="0"/>
              <a:t>% </a:t>
            </a:r>
            <a:r>
              <a:rPr lang="en-US" sz="2200" dirty="0" err="1" smtClean="0"/>
              <a:t>sens.</a:t>
            </a:r>
            <a:r>
              <a:rPr lang="en-US" sz="2200" dirty="0" smtClean="0"/>
              <a:t> PCR </a:t>
            </a:r>
            <a:r>
              <a:rPr lang="en-US" sz="2200" dirty="0"/>
              <a:t>test </a:t>
            </a:r>
            <a:r>
              <a:rPr lang="en-US" sz="2200" dirty="0" smtClean="0"/>
              <a:t>(</a:t>
            </a:r>
            <a:r>
              <a:rPr lang="en-US" sz="2200" dirty="0"/>
              <a:t>Rosanna Peeling)</a:t>
            </a:r>
          </a:p>
          <a:p>
            <a:endParaRPr lang="en-US" sz="2200" dirty="0"/>
          </a:p>
          <a:p>
            <a:r>
              <a:rPr lang="en-US" sz="2200" dirty="0"/>
              <a:t>ASSURED criteria: feasibility in all settings, including quality assurance and service integration (HIV, malaria and syphilis testing)</a:t>
            </a:r>
          </a:p>
          <a:p>
            <a:endParaRPr lang="en-US" sz="2200" dirty="0"/>
          </a:p>
          <a:p>
            <a:r>
              <a:rPr lang="en-US" sz="2200" dirty="0"/>
              <a:t>Self/home testing breakdown stigma but linkage to care needs to be in place (John de Wit).</a:t>
            </a:r>
          </a:p>
          <a:p>
            <a:endParaRPr lang="en-US" sz="2200" dirty="0"/>
          </a:p>
          <a:p>
            <a:r>
              <a:rPr lang="en-US" sz="2200" dirty="0"/>
              <a:t>Tailor made testing is desirable, blind multiplex testing is not (Nicola Low)</a:t>
            </a:r>
          </a:p>
          <a:p>
            <a:endParaRPr lang="en-US" sz="2200" dirty="0"/>
          </a:p>
          <a:p>
            <a:r>
              <a:rPr lang="en-US" sz="2200" dirty="0"/>
              <a:t>Molecular AMR testing to guide therapy, but Ng is outsmarting us.</a:t>
            </a:r>
          </a:p>
        </p:txBody>
      </p:sp>
    </p:spTree>
    <p:extLst>
      <p:ext uri="{BB962C8B-B14F-4D97-AF65-F5344CB8AC3E}">
        <p14:creationId xmlns:p14="http://schemas.microsoft.com/office/powerpoint/2010/main" val="1092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4DF19-2E14-3D40-8D63-304080DD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 to action 7</a:t>
            </a:r>
            <a:br>
              <a:rPr lang="en-US" dirty="0"/>
            </a:br>
            <a:r>
              <a:rPr lang="en-US" sz="4000" dirty="0"/>
              <a:t>Future of sexual healthcare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CC491C-708C-684B-8B9D-660D984E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Test, treat (vaccinate, PEP </a:t>
            </a:r>
            <a:r>
              <a:rPr lang="en-US" dirty="0" err="1"/>
              <a:t>PrEP</a:t>
            </a:r>
            <a:r>
              <a:rPr lang="en-US" dirty="0"/>
              <a:t>), and trace (</a:t>
            </a:r>
            <a:r>
              <a:rPr lang="en-US" dirty="0" err="1"/>
              <a:t>Shiena</a:t>
            </a:r>
            <a:r>
              <a:rPr lang="en-US" dirty="0"/>
              <a:t> McCormack)</a:t>
            </a:r>
          </a:p>
          <a:p>
            <a:r>
              <a:rPr lang="en-US" dirty="0"/>
              <a:t>Once a month testing for PEP users, rectal infections and syphilis</a:t>
            </a:r>
          </a:p>
          <a:p>
            <a:r>
              <a:rPr lang="en-US" dirty="0"/>
              <a:t>Tailored risk reduction for MSM</a:t>
            </a:r>
          </a:p>
          <a:p>
            <a:endParaRPr lang="en-US" dirty="0"/>
          </a:p>
          <a:p>
            <a:r>
              <a:rPr lang="en-US" dirty="0"/>
              <a:t>Expedited partner treatment opportunities (Hannelore </a:t>
            </a:r>
            <a:r>
              <a:rPr lang="en-US" dirty="0" err="1"/>
              <a:t>Götz</a:t>
            </a:r>
            <a:r>
              <a:rPr lang="en-US" dirty="0"/>
              <a:t>)</a:t>
            </a:r>
          </a:p>
          <a:p>
            <a:pPr lvl="1"/>
            <a:r>
              <a:rPr lang="en-US" sz="2400" dirty="0"/>
              <a:t>regional legal issues</a:t>
            </a:r>
          </a:p>
          <a:p>
            <a:pPr lvl="1"/>
            <a:endParaRPr lang="en-US" sz="2400" dirty="0"/>
          </a:p>
          <a:p>
            <a:r>
              <a:rPr lang="en-US" dirty="0"/>
              <a:t>Regionally customized approach: urban vs rural settings. Decentralization? (Silke </a:t>
            </a:r>
            <a:r>
              <a:rPr lang="en-US" dirty="0" err="1"/>
              <a:t>Davids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Tailored new media and self sampling to scale up sexual health interventions and fight health disparities (Patrick Sullivan)</a:t>
            </a:r>
          </a:p>
          <a:p>
            <a:endParaRPr lang="en-US" dirty="0"/>
          </a:p>
          <a:p>
            <a:r>
              <a:rPr lang="en-US" dirty="0"/>
              <a:t>Syndromic management in Africa needs to be removed</a:t>
            </a:r>
          </a:p>
          <a:p>
            <a:pPr lvl="1"/>
            <a:r>
              <a:rPr lang="en-US" sz="2400" dirty="0"/>
              <a:t>inadequate for mixed and asymptomatic infections, overtreatment and AMR (Linda Gail </a:t>
            </a:r>
            <a:r>
              <a:rPr lang="en-US" sz="2400" dirty="0" err="1"/>
              <a:t>Bekker</a:t>
            </a:r>
            <a:r>
              <a:rPr lang="en-US" sz="2400" dirty="0"/>
              <a:t>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140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627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STI 2018 Understanding and Addressing  the HIV and STI Syndemics Call to action</vt:lpstr>
      <vt:lpstr>Disclosure</vt:lpstr>
      <vt:lpstr>Call to action 1 Need for sound global STI epidemiology data</vt:lpstr>
      <vt:lpstr>Call to action 2 Structural issues in STI/HIV program implementation</vt:lpstr>
      <vt:lpstr>Call to action 3 Breaking echelons</vt:lpstr>
      <vt:lpstr>Call to action 4 New biomedical interventions</vt:lpstr>
      <vt:lpstr>Call to action 5 Emerging infections sexually transMITTED vs  sexually transMISSIBLE</vt:lpstr>
      <vt:lpstr>Call to action 6 Improved diagnostics</vt:lpstr>
      <vt:lpstr>Call to action 7 Future of sexual healthcare</vt:lpstr>
      <vt:lpstr>Call to action 8 HIV STI syndemics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Saal</cp:lastModifiedBy>
  <cp:revision>46</cp:revision>
  <dcterms:created xsi:type="dcterms:W3CDTF">2015-07-06T08:16:27Z</dcterms:created>
  <dcterms:modified xsi:type="dcterms:W3CDTF">2018-07-22T10:35:56Z</dcterms:modified>
</cp:coreProperties>
</file>